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553" r:id="rId3"/>
    <p:sldId id="545" r:id="rId4"/>
    <p:sldId id="547" r:id="rId5"/>
    <p:sldId id="557" r:id="rId6"/>
    <p:sldId id="546" r:id="rId7"/>
    <p:sldId id="548" r:id="rId8"/>
    <p:sldId id="556" r:id="rId9"/>
    <p:sldId id="550" r:id="rId10"/>
    <p:sldId id="555" r:id="rId11"/>
    <p:sldId id="551" r:id="rId12"/>
    <p:sldId id="554" r:id="rId13"/>
  </p:sldIdLst>
  <p:sldSz cx="9144000" cy="6858000" type="screen4x3"/>
  <p:notesSz cx="9144000" cy="6858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DE4CE3-5D3B-42FD-8B8A-D07A95192EC0}">
          <p14:sldIdLst>
            <p14:sldId id="256"/>
            <p14:sldId id="553"/>
            <p14:sldId id="545"/>
            <p14:sldId id="547"/>
            <p14:sldId id="557"/>
            <p14:sldId id="546"/>
            <p14:sldId id="548"/>
            <p14:sldId id="556"/>
            <p14:sldId id="550"/>
            <p14:sldId id="555"/>
            <p14:sldId id="551"/>
            <p14:sldId id="55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B4"/>
    <a:srgbClr val="5E5B22"/>
    <a:srgbClr val="63CF51"/>
    <a:srgbClr val="70B2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241" autoAdjust="0"/>
  </p:normalViewPr>
  <p:slideViewPr>
    <p:cSldViewPr>
      <p:cViewPr>
        <p:scale>
          <a:sx n="76" d="100"/>
          <a:sy n="76" d="100"/>
        </p:scale>
        <p:origin x="-1421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962400" cy="3429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1203C-C94C-444F-A073-7613DDFE8EBD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13910"/>
            <a:ext cx="3962400" cy="3429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02D56-5ED8-4559-9238-743DBB2105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70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62303" cy="3428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8774" y="1"/>
            <a:ext cx="3963765" cy="3428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D758F-18B1-4A8A-B3BE-E4E64C9CAB1A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3815" y="3256775"/>
            <a:ext cx="7316370" cy="308699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49"/>
            <a:ext cx="3962303" cy="3428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8774" y="6513549"/>
            <a:ext cx="3963765" cy="3428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A37DA-213D-42FA-BA37-2CB77947E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22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1F983-97DC-45ED-BCC0-47F4D1AD68F3}" type="datetimeFigureOut">
              <a:rPr lang="uk-UA" smtClean="0"/>
              <a:pPr/>
              <a:t>21.07.2017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2571744"/>
            <a:ext cx="8246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Наполнение ЕГРН сведениями об объектах землеустройства, контроль качества землеустроительной документации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517232"/>
            <a:ext cx="8101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Великий Новгород</a:t>
            </a:r>
          </a:p>
          <a:p>
            <a:pPr algn="ctr"/>
            <a:r>
              <a:rPr lang="ru-RU" sz="24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21.07.2017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836712"/>
            <a:ext cx="3906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Филиал ФГБУ «ФКП </a:t>
            </a:r>
            <a:r>
              <a:rPr lang="ru-RU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Росреестра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по Калининградской области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Контроль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ru-RU" sz="2800" dirty="0"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7416" t="2071" r="18429" b="10925"/>
          <a:stretch>
            <a:fillRect/>
          </a:stretch>
        </p:blipFill>
        <p:spPr bwMode="auto">
          <a:xfrm>
            <a:off x="7631832" y="2348880"/>
            <a:ext cx="1512168" cy="244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48414" y="1556792"/>
            <a:ext cx="73639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Порядок взаимодействия исполнителей и заказчиков работ с Филиалом и Управление</a:t>
            </a:r>
            <a:endParaRPr lang="ru-RU" sz="2400" b="1" dirty="0"/>
          </a:p>
          <a:p>
            <a:pPr marL="457200" indent="-457200">
              <a:buAutoNum type="arabicPeriod"/>
            </a:pPr>
            <a:r>
              <a:rPr lang="ru-RU" sz="2400" dirty="0" smtClean="0"/>
              <a:t>Предварительная </a:t>
            </a:r>
            <a:r>
              <a:rPr lang="ru-RU" sz="2400" dirty="0" smtClean="0"/>
              <a:t>проверка Филиалом по просьбе исполнителей работ</a:t>
            </a:r>
            <a:r>
              <a:rPr lang="ru-RU" sz="2400" dirty="0" smtClean="0"/>
              <a:t>;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Включение </a:t>
            </a:r>
            <a:r>
              <a:rPr lang="ru-RU" sz="2400" dirty="0" smtClean="0"/>
              <a:t>землеустроительного дела Управлением в ГФД на основании заявления заказчика </a:t>
            </a:r>
            <a:r>
              <a:rPr lang="ru-RU" sz="2400" smtClean="0"/>
              <a:t>работ</a:t>
            </a:r>
            <a:r>
              <a:rPr lang="ru-RU" sz="2400" smtClean="0"/>
              <a:t>;</a:t>
            </a:r>
          </a:p>
          <a:p>
            <a:pPr marL="457200" indent="-457200">
              <a:buAutoNum type="arabicPeriod"/>
            </a:pPr>
            <a:r>
              <a:rPr lang="ru-RU" sz="2400" smtClean="0"/>
              <a:t>Внесение </a:t>
            </a:r>
            <a:r>
              <a:rPr lang="ru-RU" sz="2400" dirty="0" smtClean="0"/>
              <a:t>сведений Филиалом в ЕГРН на основании заявления заказчика работ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7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Контроль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ru-RU" sz="2800" dirty="0"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7416" t="2071" r="18429" b="10925"/>
          <a:stretch>
            <a:fillRect/>
          </a:stretch>
        </p:blipFill>
        <p:spPr bwMode="auto">
          <a:xfrm>
            <a:off x="7631832" y="2348880"/>
            <a:ext cx="1512168" cy="244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48414" y="1556792"/>
            <a:ext cx="73639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Из-за законодательных недоработок ЕГРН наполняется ошибочными и/или недостоверными сведениями об объектах землеустройства ввиду: </a:t>
            </a:r>
          </a:p>
          <a:p>
            <a:r>
              <a:rPr lang="ru-RU" sz="2400" dirty="0"/>
              <a:t>- некомпетентности лиц, готовящих землеустроительную документацию;</a:t>
            </a:r>
          </a:p>
          <a:p>
            <a:r>
              <a:rPr lang="ru-RU" sz="2400" dirty="0"/>
              <a:t>- отсутствия инструментов контроля за качеством ее выполнения; </a:t>
            </a:r>
          </a:p>
          <a:p>
            <a:r>
              <a:rPr lang="ru-RU" sz="2400" dirty="0"/>
              <a:t>- отсутствия рычагов влияния со стороны </a:t>
            </a:r>
            <a:r>
              <a:rPr lang="ru-RU" sz="2400" dirty="0" err="1"/>
              <a:t>Росреестра</a:t>
            </a:r>
            <a:r>
              <a:rPr lang="ru-RU" sz="2400" dirty="0"/>
              <a:t> на заказчиков. </a:t>
            </a:r>
          </a:p>
        </p:txBody>
      </p:sp>
    </p:spTree>
    <p:extLst>
      <p:ext uri="{BB962C8B-B14F-4D97-AF65-F5344CB8AC3E}">
        <p14:creationId xmlns:p14="http://schemas.microsoft.com/office/powerpoint/2010/main" val="34275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Контроль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ru-RU" sz="28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68291"/>
            <a:ext cx="74168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Предложения:</a:t>
            </a:r>
            <a:endParaRPr lang="ru-RU" sz="2000" b="1" dirty="0"/>
          </a:p>
          <a:p>
            <a:r>
              <a:rPr lang="ru-RU" sz="2000" dirty="0"/>
              <a:t>- обозначение перечня лиц, имеющих право на подготовку землеустроительной документации, требований к их квалификации и мер ответственности за результат своей работы;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введение </a:t>
            </a:r>
            <a:r>
              <a:rPr lang="ru-RU" sz="2000" dirty="0"/>
              <a:t>обязательности  государственной экспертизы землеустроительной </a:t>
            </a:r>
            <a:r>
              <a:rPr lang="ru-RU" sz="2000" dirty="0" smtClean="0"/>
              <a:t>документации;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 </a:t>
            </a:r>
            <a:r>
              <a:rPr lang="ru-RU" sz="2000" dirty="0"/>
              <a:t>рассмотрение возможности пересечения границами объектов землеустройства земельных участков, занятых автомобильными и железными дорогами</a:t>
            </a:r>
            <a:r>
              <a:rPr lang="ru-RU" sz="2000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расширение </a:t>
            </a:r>
            <a:r>
              <a:rPr lang="ru-RU" sz="2000" dirty="0"/>
              <a:t>приведенного в 218-ФЗ перечня замечаний, которые могут послужить причиной для отказа  во внесении сведений об объектах землеустройства в ЕГРН (возврата документов на доработку</a:t>
            </a:r>
            <a:r>
              <a:rPr lang="ru-RU" sz="2000" dirty="0" smtClean="0"/>
              <a:t>).</a:t>
            </a:r>
            <a:endParaRPr lang="ru-RU" sz="2000" dirty="0"/>
          </a:p>
        </p:txBody>
      </p:sp>
      <p:pic>
        <p:nvPicPr>
          <p:cNvPr id="8" name="Picture 2" descr="http://geo-zemlya.opt.ru/files/project_4417/earth%5b1%5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653542"/>
            <a:ext cx="2699791" cy="215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70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Elbow Connector 32"/>
          <p:cNvCxnSpPr>
            <a:endCxn id="19" idx="0"/>
          </p:cNvCxnSpPr>
          <p:nvPr/>
        </p:nvCxnSpPr>
        <p:spPr>
          <a:xfrm rot="5400000">
            <a:off x="2719407" y="2412731"/>
            <a:ext cx="1203566" cy="312563"/>
          </a:xfrm>
          <a:prstGeom prst="bentConnector3">
            <a:avLst>
              <a:gd name="adj1" fmla="val -17648"/>
            </a:avLst>
          </a:prstGeom>
          <a:ln w="19050">
            <a:solidFill>
              <a:srgbClr val="006FB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25"/>
          <p:cNvCxnSpPr/>
          <p:nvPr/>
        </p:nvCxnSpPr>
        <p:spPr>
          <a:xfrm rot="10800000" flipV="1">
            <a:off x="1296659" y="1544778"/>
            <a:ext cx="2180817" cy="308760"/>
          </a:xfrm>
          <a:prstGeom prst="bentConnector3">
            <a:avLst>
              <a:gd name="adj1" fmla="val 100545"/>
            </a:avLst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34"/>
          <p:cNvCxnSpPr>
            <a:endCxn id="22" idx="0"/>
          </p:cNvCxnSpPr>
          <p:nvPr/>
        </p:nvCxnSpPr>
        <p:spPr>
          <a:xfrm rot="16200000" flipH="1">
            <a:off x="5064558" y="2739323"/>
            <a:ext cx="2200580" cy="120250"/>
          </a:xfrm>
          <a:prstGeom prst="bentConnector3">
            <a:avLst>
              <a:gd name="adj1" fmla="val 1617"/>
            </a:avLst>
          </a:prstGeom>
          <a:ln w="19050">
            <a:solidFill>
              <a:srgbClr val="006FB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25"/>
          <p:cNvCxnSpPr>
            <a:endCxn id="25" idx="0"/>
          </p:cNvCxnSpPr>
          <p:nvPr/>
        </p:nvCxnSpPr>
        <p:spPr>
          <a:xfrm>
            <a:off x="5798874" y="1485164"/>
            <a:ext cx="2151664" cy="653771"/>
          </a:xfrm>
          <a:prstGeom prst="bentConnector2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58"/>
          <p:cNvGrpSpPr/>
          <p:nvPr/>
        </p:nvGrpSpPr>
        <p:grpSpPr>
          <a:xfrm>
            <a:off x="179512" y="1863995"/>
            <a:ext cx="2520280" cy="1668010"/>
            <a:chOff x="662980" y="2561997"/>
            <a:chExt cx="1267354" cy="1101460"/>
          </a:xfrm>
        </p:grpSpPr>
        <p:sp>
          <p:nvSpPr>
            <p:cNvPr id="14" name="Rounded Rectangle 10"/>
            <p:cNvSpPr/>
            <p:nvPr/>
          </p:nvSpPr>
          <p:spPr>
            <a:xfrm>
              <a:off x="662980" y="2561997"/>
              <a:ext cx="1267354" cy="80649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6" name="Rectangle 40"/>
            <p:cNvSpPr/>
            <p:nvPr/>
          </p:nvSpPr>
          <p:spPr>
            <a:xfrm>
              <a:off x="662980" y="2647265"/>
              <a:ext cx="1267354" cy="101619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ru-RU" sz="2000" b="1" i="1" dirty="0">
                  <a:solidFill>
                    <a:schemeClr val="bg1"/>
                  </a:solidFill>
                </a:rPr>
                <a:t>территории субъектов Российской Федерации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pPr algn="ctr"/>
              <a:endParaRPr lang="en-US" sz="20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57"/>
          <p:cNvGrpSpPr/>
          <p:nvPr/>
        </p:nvGrpSpPr>
        <p:grpSpPr>
          <a:xfrm>
            <a:off x="1763688" y="3170795"/>
            <a:ext cx="2802439" cy="1100540"/>
            <a:chOff x="2300652" y="2561997"/>
            <a:chExt cx="1267354" cy="806498"/>
          </a:xfrm>
          <a:solidFill>
            <a:srgbClr val="00B0F0"/>
          </a:solidFill>
        </p:grpSpPr>
        <p:sp>
          <p:nvSpPr>
            <p:cNvPr id="19" name="Rounded Rectangle 9"/>
            <p:cNvSpPr/>
            <p:nvPr/>
          </p:nvSpPr>
          <p:spPr>
            <a:xfrm>
              <a:off x="2300652" y="2561997"/>
              <a:ext cx="1267354" cy="806498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31626"/>
              <a:endParaRPr lang="en-US" sz="2000" b="1" i="1" dirty="0"/>
            </a:p>
          </p:txBody>
        </p:sp>
        <p:sp>
          <p:nvSpPr>
            <p:cNvPr id="20" name="Rectangle 41"/>
            <p:cNvSpPr/>
            <p:nvPr/>
          </p:nvSpPr>
          <p:spPr>
            <a:xfrm>
              <a:off x="2333216" y="2673179"/>
              <a:ext cx="1228254" cy="6232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31626"/>
              <a:r>
                <a:rPr lang="ru-RU" sz="2000" b="1" i="1" dirty="0">
                  <a:solidFill>
                    <a:schemeClr val="lt1"/>
                  </a:solidFill>
                </a:rPr>
                <a:t>территории муниципальных образований</a:t>
              </a:r>
            </a:p>
          </p:txBody>
        </p:sp>
      </p:grpSp>
      <p:grpSp>
        <p:nvGrpSpPr>
          <p:cNvPr id="21" name="Group 60"/>
          <p:cNvGrpSpPr/>
          <p:nvPr/>
        </p:nvGrpSpPr>
        <p:grpSpPr>
          <a:xfrm>
            <a:off x="4745519" y="3899738"/>
            <a:ext cx="2958907" cy="1264423"/>
            <a:chOff x="5575996" y="2561997"/>
            <a:chExt cx="1267354" cy="867806"/>
          </a:xfrm>
          <a:solidFill>
            <a:schemeClr val="bg1">
              <a:lumMod val="50000"/>
            </a:schemeClr>
          </a:solidFill>
        </p:grpSpPr>
        <p:sp>
          <p:nvSpPr>
            <p:cNvPr id="22" name="Rounded Rectangle 12"/>
            <p:cNvSpPr/>
            <p:nvPr/>
          </p:nvSpPr>
          <p:spPr>
            <a:xfrm>
              <a:off x="5575996" y="2561997"/>
              <a:ext cx="1267354" cy="80649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3" name="Rectangle 43"/>
            <p:cNvSpPr/>
            <p:nvPr/>
          </p:nvSpPr>
          <p:spPr>
            <a:xfrm>
              <a:off x="5609291" y="2584864"/>
              <a:ext cx="1187762" cy="84493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ru-RU" sz="2000" b="1" i="1" dirty="0">
                  <a:solidFill>
                    <a:schemeClr val="bg1"/>
                  </a:solidFill>
                </a:rPr>
                <a:t>территориальные зоны, части указанных территорий и зон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pPr algn="ctr"/>
              <a:endParaRPr lang="en-US" sz="20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1"/>
          <p:cNvGrpSpPr/>
          <p:nvPr/>
        </p:nvGrpSpPr>
        <p:grpSpPr>
          <a:xfrm>
            <a:off x="7020273" y="2138935"/>
            <a:ext cx="1860530" cy="1218057"/>
            <a:chOff x="7213667" y="2561997"/>
            <a:chExt cx="1267354" cy="80649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5" name="Rounded Rectangle 11"/>
            <p:cNvSpPr/>
            <p:nvPr/>
          </p:nvSpPr>
          <p:spPr>
            <a:xfrm>
              <a:off x="7213667" y="2561997"/>
              <a:ext cx="1267354" cy="80649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/>
            </a:p>
          </p:txBody>
        </p:sp>
        <p:sp>
          <p:nvSpPr>
            <p:cNvPr id="27" name="Rectangle 44"/>
            <p:cNvSpPr/>
            <p:nvPr/>
          </p:nvSpPr>
          <p:spPr>
            <a:xfrm>
              <a:off x="7262717" y="2657484"/>
              <a:ext cx="1148103" cy="61135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ru-RU" sz="2000" b="1" i="1" dirty="0">
                  <a:solidFill>
                    <a:schemeClr val="bg1"/>
                  </a:solidFill>
                </a:rPr>
                <a:t>территории населенных пунктов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56"/>
          <p:cNvGrpSpPr/>
          <p:nvPr/>
        </p:nvGrpSpPr>
        <p:grpSpPr>
          <a:xfrm>
            <a:off x="3131840" y="980728"/>
            <a:ext cx="3033070" cy="1075331"/>
            <a:chOff x="3373294" y="1284889"/>
            <a:chExt cx="2410532" cy="806498"/>
          </a:xfrm>
        </p:grpSpPr>
        <p:sp>
          <p:nvSpPr>
            <p:cNvPr id="30" name="Rounded Rectangle 4"/>
            <p:cNvSpPr/>
            <p:nvPr/>
          </p:nvSpPr>
          <p:spPr>
            <a:xfrm>
              <a:off x="3477467" y="1284889"/>
              <a:ext cx="2258526" cy="8064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i="1" dirty="0"/>
            </a:p>
          </p:txBody>
        </p:sp>
        <p:sp>
          <p:nvSpPr>
            <p:cNvPr id="31" name="Rectangle 55"/>
            <p:cNvSpPr/>
            <p:nvPr/>
          </p:nvSpPr>
          <p:spPr>
            <a:xfrm>
              <a:off x="3373294" y="1351592"/>
              <a:ext cx="2410532" cy="62324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ru-RU" sz="2700" b="1" i="1" dirty="0" smtClean="0">
                  <a:solidFill>
                    <a:schemeClr val="bg1"/>
                  </a:solidFill>
                </a:rPr>
                <a:t>Объекты</a:t>
              </a:r>
            </a:p>
            <a:p>
              <a:pPr algn="ctr"/>
              <a:r>
                <a:rPr lang="ru-RU" sz="2700" b="1" i="1" dirty="0" smtClean="0">
                  <a:solidFill>
                    <a:schemeClr val="bg1"/>
                  </a:solidFill>
                </a:rPr>
                <a:t> </a:t>
              </a:r>
              <a:r>
                <a:rPr lang="ru-RU" sz="2600" b="1" i="1" dirty="0" smtClean="0">
                  <a:solidFill>
                    <a:schemeClr val="bg1"/>
                  </a:solidFill>
                </a:rPr>
                <a:t>землеустройства</a:t>
              </a:r>
              <a:endParaRPr lang="en-US" sz="2600" b="1" i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 245"/>
          <p:cNvSpPr>
            <a:spLocks/>
          </p:cNvSpPr>
          <p:nvPr/>
        </p:nvSpPr>
        <p:spPr bwMode="auto">
          <a:xfrm>
            <a:off x="4408964" y="5272425"/>
            <a:ext cx="335407" cy="44720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Freeform 131"/>
          <p:cNvSpPr>
            <a:spLocks/>
          </p:cNvSpPr>
          <p:nvPr/>
        </p:nvSpPr>
        <p:spPr bwMode="auto">
          <a:xfrm>
            <a:off x="7704426" y="3656572"/>
            <a:ext cx="285846" cy="38690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79712" y="116632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Вступление</a:t>
            </a:r>
          </a:p>
        </p:txBody>
      </p:sp>
      <p:pic>
        <p:nvPicPr>
          <p:cNvPr id="35" name="Picture 4" descr="http://htvs.xyz/uploads/posts/2017-05/1496154538_4_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6229926" cy="25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5410225" y="5241974"/>
            <a:ext cx="34728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исключены </a:t>
            </a:r>
            <a:r>
              <a:rPr lang="ru-RU" i="1" dirty="0" smtClean="0"/>
              <a:t>зоны </a:t>
            </a:r>
            <a:r>
              <a:rPr lang="ru-RU" i="1" dirty="0"/>
              <a:t>с особыми условиями использования </a:t>
            </a:r>
            <a:r>
              <a:rPr lang="ru-RU" i="1" dirty="0" smtClean="0"/>
              <a:t>территорий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5540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563888" y="1196752"/>
            <a:ext cx="4104456" cy="430887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2204864"/>
            <a:ext cx="223224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1916832"/>
            <a:ext cx="23042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5157192"/>
            <a:ext cx="216024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Group 30"/>
          <p:cNvGrpSpPr/>
          <p:nvPr/>
        </p:nvGrpSpPr>
        <p:grpSpPr>
          <a:xfrm>
            <a:off x="1500705" y="1528478"/>
            <a:ext cx="7247759" cy="1079881"/>
            <a:chOff x="1270277" y="1165408"/>
            <a:chExt cx="2610439" cy="589313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1270277" y="1165408"/>
              <a:ext cx="1915970" cy="30232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Внесение сведений в ЕГРН</a:t>
              </a:r>
              <a:endPara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1270277" y="1418801"/>
              <a:ext cx="2610439" cy="33592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ru-RU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j-cs"/>
                </a:rPr>
                <a:t>Ситуация по наполнению сведениями ЕГРН объектами землеустройства в Калининградской области 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endParaRPr>
            </a:p>
          </p:txBody>
        </p:sp>
      </p:grpSp>
      <p:grpSp>
        <p:nvGrpSpPr>
          <p:cNvPr id="11" name="Group 31"/>
          <p:cNvGrpSpPr/>
          <p:nvPr/>
        </p:nvGrpSpPr>
        <p:grpSpPr>
          <a:xfrm>
            <a:off x="1500705" y="2757432"/>
            <a:ext cx="7247759" cy="772105"/>
            <a:chOff x="1270277" y="2087120"/>
            <a:chExt cx="2610439" cy="421353"/>
          </a:xfrm>
        </p:grpSpPr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1270277" y="2087120"/>
              <a:ext cx="646224" cy="30232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Качество</a:t>
              </a:r>
              <a:endPara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1270277" y="2340513"/>
              <a:ext cx="2610439" cy="16796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ru-RU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Проблематика качества выполнения работ по землеустройство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6" name="Group 32"/>
          <p:cNvGrpSpPr/>
          <p:nvPr/>
        </p:nvGrpSpPr>
        <p:grpSpPr>
          <a:xfrm>
            <a:off x="1500705" y="3986381"/>
            <a:ext cx="7247759" cy="772105"/>
            <a:chOff x="1270277" y="3008832"/>
            <a:chExt cx="2610439" cy="421353"/>
          </a:xfrm>
        </p:grpSpPr>
        <p:sp>
          <p:nvSpPr>
            <p:cNvPr id="18" name="Text Placeholder 3"/>
            <p:cNvSpPr txBox="1">
              <a:spLocks/>
            </p:cNvSpPr>
            <p:nvPr/>
          </p:nvSpPr>
          <p:spPr>
            <a:xfrm>
              <a:off x="1270277" y="3008832"/>
              <a:ext cx="681281" cy="302328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Контроль</a:t>
              </a:r>
              <a:endPara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1270277" y="3262225"/>
              <a:ext cx="2610439" cy="16796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ru-RU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Инструменты контроля за качеством работ по землеустройству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755576" y="1824568"/>
            <a:ext cx="451757" cy="44416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 dirty="0"/>
          </a:p>
        </p:txBody>
      </p:sp>
      <p:sp>
        <p:nvSpPr>
          <p:cNvPr id="21" name="Freeform 45"/>
          <p:cNvSpPr>
            <a:spLocks noEditPoints="1"/>
          </p:cNvSpPr>
          <p:nvPr/>
        </p:nvSpPr>
        <p:spPr bwMode="auto">
          <a:xfrm>
            <a:off x="755576" y="3065744"/>
            <a:ext cx="451757" cy="44416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 dirty="0"/>
          </a:p>
        </p:txBody>
      </p:sp>
      <p:sp>
        <p:nvSpPr>
          <p:cNvPr id="22" name="Freeform 45"/>
          <p:cNvSpPr>
            <a:spLocks noEditPoints="1"/>
          </p:cNvSpPr>
          <p:nvPr/>
        </p:nvSpPr>
        <p:spPr bwMode="auto">
          <a:xfrm>
            <a:off x="755576" y="4358193"/>
            <a:ext cx="451757" cy="44416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Рассматриваемые вопросы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005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6632"/>
            <a:ext cx="61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Внесение сведений в ЕГРН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sz="28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1556791"/>
            <a:ext cx="3704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Границы с субъектами РФ в Калининградской области отсутствуют  ввиду </a:t>
            </a:r>
            <a:r>
              <a:rPr lang="ru-RU" sz="2000" b="1" dirty="0" err="1" smtClean="0"/>
              <a:t>анклавности</a:t>
            </a:r>
            <a:endParaRPr lang="ru-RU" sz="2000" b="1" dirty="0"/>
          </a:p>
        </p:txBody>
      </p:sp>
      <p:pic>
        <p:nvPicPr>
          <p:cNvPr id="1026" name="Picture 2" descr="http://cs305213.vk.me/v305213346/5395/PKtdMifBGb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8" b="4765"/>
          <a:stretch/>
        </p:blipFill>
        <p:spPr bwMode="auto">
          <a:xfrm>
            <a:off x="611560" y="1556792"/>
            <a:ext cx="4286250" cy="283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atreshkatour.com/upload/iblock/974/9749877679e21b8d1602a0a43cd1c46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2677941" cy="177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age.jimcdn.com/app/cms/image/transf/none/path/sa96cba8360ed4152/image/iaec85e183b235100/version/1370112473/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581128"/>
            <a:ext cx="2196492" cy="177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ourprom.ru/site_media/images/upload/2016/2/27/news/31763/kaliningra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8"/>
            <a:ext cx="3202484" cy="177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7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6632"/>
            <a:ext cx="61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Внесение сведений в ЕГРН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sz="28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7" t="19358" r="3693" b="13724"/>
          <a:stretch/>
        </p:blipFill>
        <p:spPr bwMode="auto">
          <a:xfrm>
            <a:off x="899592" y="1129107"/>
            <a:ext cx="6192688" cy="33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00232" y="884065"/>
            <a:ext cx="7025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В Калининградской области 32 </a:t>
            </a:r>
            <a:r>
              <a:rPr lang="ru-RU" sz="2000" b="1" dirty="0"/>
              <a:t>муниципальных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3312" y="4410978"/>
            <a:ext cx="84851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/>
              <a:t>в ЕГРН содержатся сведения о границах 36 муниципальных </a:t>
            </a:r>
            <a:r>
              <a:rPr lang="ru-RU" b="1" dirty="0" smtClean="0"/>
              <a:t>образованиях;</a:t>
            </a:r>
            <a:endParaRPr lang="ru-R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необходимо исключить сведений </a:t>
            </a:r>
            <a:r>
              <a:rPr lang="ru-RU" b="1" dirty="0"/>
              <a:t>о 7 муниципальных </a:t>
            </a:r>
            <a:r>
              <a:rPr lang="ru-RU" b="1" dirty="0" smtClean="0"/>
              <a:t>образованиях (в связи с </a:t>
            </a:r>
            <a:r>
              <a:rPr lang="ru-RU" b="1" dirty="0"/>
              <a:t>преобразованием некоторых муниципальных районов в городские округа и прекращением существования сельских </a:t>
            </a:r>
            <a:r>
              <a:rPr lang="ru-RU" b="1" dirty="0" smtClean="0"/>
              <a:t>поселений);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по </a:t>
            </a:r>
            <a:r>
              <a:rPr lang="ru-RU" b="1" dirty="0"/>
              <a:t>3 муниципальным образованиям работы ведутся и будут завершены до конца года</a:t>
            </a:r>
          </a:p>
        </p:txBody>
      </p:sp>
    </p:spTree>
    <p:extLst>
      <p:ext uri="{BB962C8B-B14F-4D97-AF65-F5344CB8AC3E}">
        <p14:creationId xmlns:p14="http://schemas.microsoft.com/office/powerpoint/2010/main" val="351245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7" t="19358" r="3693" b="13724"/>
          <a:stretch/>
        </p:blipFill>
        <p:spPr bwMode="auto">
          <a:xfrm>
            <a:off x="3347864" y="1916832"/>
            <a:ext cx="5688632" cy="310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22"/>
          <p:cNvSpPr/>
          <p:nvPr/>
        </p:nvSpPr>
        <p:spPr>
          <a:xfrm rot="16200000" flipV="1">
            <a:off x="-1948783" y="2929504"/>
            <a:ext cx="5877274" cy="197971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451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451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451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451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19202" y="4437112"/>
            <a:ext cx="1560510" cy="1506944"/>
            <a:chOff x="419202" y="4437112"/>
            <a:chExt cx="1560510" cy="1506944"/>
          </a:xfrm>
        </p:grpSpPr>
        <p:sp>
          <p:nvSpPr>
            <p:cNvPr id="10" name="Sev01"/>
            <p:cNvSpPr>
              <a:spLocks noChangeAspect="1"/>
            </p:cNvSpPr>
            <p:nvPr/>
          </p:nvSpPr>
          <p:spPr>
            <a:xfrm>
              <a:off x="419202" y="4437112"/>
              <a:ext cx="1560510" cy="150694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793564" y="4949825"/>
              <a:ext cx="955802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uk-UA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kumimoji="0" sz="3200" b="1" i="0" u="none" strike="noStrike" cap="none" spc="0" normalizeH="0" baseline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en-US" dirty="0"/>
                <a:t>100%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17346" y="1793900"/>
            <a:ext cx="3350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Предусмотрено дорожной картой на конец 2017 года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3728" y="4737918"/>
            <a:ext cx="316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Планы по достижению показателя на конец 2017 года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Внесение сведений в ЕГРН</a:t>
            </a:r>
            <a:endParaRPr lang="ru-RU" sz="28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3142709"/>
            <a:ext cx="3350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Достижение показателя на 01.07.2017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sz="2800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8038" y="764704"/>
            <a:ext cx="5798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о границах муниципальных образований Калининградской области</a:t>
            </a:r>
            <a:endParaRPr lang="ru-RU" sz="2400" b="1" i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262614" y="1669228"/>
            <a:ext cx="933122" cy="895676"/>
            <a:chOff x="1262614" y="1669228"/>
            <a:chExt cx="933122" cy="895676"/>
          </a:xfrm>
        </p:grpSpPr>
        <p:sp>
          <p:nvSpPr>
            <p:cNvPr id="11" name="Sev01"/>
            <p:cNvSpPr>
              <a:spLocks noChangeAspect="1"/>
            </p:cNvSpPr>
            <p:nvPr/>
          </p:nvSpPr>
          <p:spPr>
            <a:xfrm>
              <a:off x="1262614" y="1669228"/>
              <a:ext cx="933122" cy="89567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1424945" y="1917993"/>
              <a:ext cx="626775" cy="4308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</a:rPr>
                <a:t>55</a:t>
              </a: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%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827584" y="2792758"/>
            <a:ext cx="1322625" cy="1284314"/>
            <a:chOff x="827584" y="2792758"/>
            <a:chExt cx="1322625" cy="1284314"/>
          </a:xfrm>
        </p:grpSpPr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827584" y="2792758"/>
              <a:ext cx="1322625" cy="128431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973530" y="3140968"/>
              <a:ext cx="103073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90,6%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7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7" t="19358" r="3693" b="13724"/>
          <a:stretch/>
        </p:blipFill>
        <p:spPr bwMode="auto">
          <a:xfrm>
            <a:off x="4512890" y="2552710"/>
            <a:ext cx="4523606" cy="246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22"/>
          <p:cNvSpPr/>
          <p:nvPr/>
        </p:nvSpPr>
        <p:spPr>
          <a:xfrm rot="16200000" flipV="1">
            <a:off x="-1735506" y="2716230"/>
            <a:ext cx="5877273" cy="240626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451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451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451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451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971600" y="4519568"/>
            <a:ext cx="1207028" cy="1213688"/>
            <a:chOff x="971600" y="4519568"/>
            <a:chExt cx="1207028" cy="1213688"/>
          </a:xfrm>
        </p:grpSpPr>
        <p:sp>
          <p:nvSpPr>
            <p:cNvPr id="4" name="Sev01"/>
            <p:cNvSpPr>
              <a:spLocks noChangeAspect="1"/>
            </p:cNvSpPr>
            <p:nvPr/>
          </p:nvSpPr>
          <p:spPr>
            <a:xfrm>
              <a:off x="971600" y="4519568"/>
              <a:ext cx="1207028" cy="121368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1263169" y="4880773"/>
              <a:ext cx="716543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uk-UA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kumimoji="0" sz="32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</a:rPr>
                <a:t>30</a:t>
              </a:r>
              <a:r>
                <a:rPr lang="en-US" dirty="0" smtClean="0">
                  <a:solidFill>
                    <a:schemeClr val="tx2">
                      <a:lumMod val="75000"/>
                    </a:schemeClr>
                  </a:solidFill>
                </a:rPr>
                <a:t>%</a:t>
              </a:r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15815" y="1844824"/>
            <a:ext cx="3293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Предусмотрено дорожной картой на конец 2017 года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3356992"/>
            <a:ext cx="3293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Достижение показателя на 01.07.2017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4809346"/>
            <a:ext cx="3725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Планы по достижению показателя на конец 2017 года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Внесение сведений в ЕГРН</a:t>
            </a:r>
            <a:endParaRPr lang="ru-RU" sz="28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sz="28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0046" y="797803"/>
            <a:ext cx="5798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о границах населенных пунктов Калининградской области</a:t>
            </a:r>
            <a:endParaRPr lang="ru-RU" sz="2400" b="1" i="1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1475656" y="1600137"/>
            <a:ext cx="1230157" cy="1180791"/>
            <a:chOff x="1973691" y="1600137"/>
            <a:chExt cx="1230157" cy="1180791"/>
          </a:xfrm>
        </p:grpSpPr>
        <p:sp>
          <p:nvSpPr>
            <p:cNvPr id="5" name="Sev01"/>
            <p:cNvSpPr>
              <a:spLocks noChangeAspect="1"/>
            </p:cNvSpPr>
            <p:nvPr/>
          </p:nvSpPr>
          <p:spPr>
            <a:xfrm>
              <a:off x="1973691" y="1600137"/>
              <a:ext cx="1230157" cy="118079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2267744" y="1990001"/>
              <a:ext cx="626775" cy="4308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</a:rPr>
                <a:t>30</a:t>
              </a: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rPr>
                <a:t>%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403648" y="3220941"/>
            <a:ext cx="966610" cy="928139"/>
            <a:chOff x="1619672" y="3212976"/>
            <a:chExt cx="966610" cy="928139"/>
          </a:xfrm>
        </p:grpSpPr>
        <p:sp>
          <p:nvSpPr>
            <p:cNvPr id="3" name="Sev01"/>
            <p:cNvSpPr>
              <a:spLocks noChangeAspect="1"/>
            </p:cNvSpPr>
            <p:nvPr/>
          </p:nvSpPr>
          <p:spPr>
            <a:xfrm>
              <a:off x="1619672" y="3212976"/>
              <a:ext cx="955825" cy="9281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>
            <a:xfrm>
              <a:off x="1683792" y="3471391"/>
              <a:ext cx="902490" cy="4308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16,4</a:t>
              </a: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%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571868" y="5786454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Калининградской области расположено  1100 </a:t>
            </a:r>
            <a:r>
              <a:rPr lang="ru-RU" sz="2000" b="1" smtClean="0"/>
              <a:t>населенных пунктов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7279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7" t="19358" r="3693" b="13724"/>
          <a:stretch/>
        </p:blipFill>
        <p:spPr bwMode="auto">
          <a:xfrm>
            <a:off x="4512890" y="2552710"/>
            <a:ext cx="4523606" cy="246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22"/>
          <p:cNvSpPr/>
          <p:nvPr/>
        </p:nvSpPr>
        <p:spPr>
          <a:xfrm rot="16200000" flipV="1">
            <a:off x="-1735506" y="2716230"/>
            <a:ext cx="5877273" cy="240626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451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451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451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451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15815" y="1844824"/>
            <a:ext cx="3293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Плановый показатель 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</a:rPr>
              <a:t>отсутствует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в дорожной карте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3356992"/>
            <a:ext cx="3293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Сведения в ЕГРН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</a:rPr>
              <a:t>отсутствуют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на 01.07.2017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Внесение сведений в ЕГРН</a:t>
            </a:r>
            <a:endParaRPr lang="ru-RU" sz="28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lang="ru-RU" sz="28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0046" y="797803"/>
            <a:ext cx="5798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о территориальных зонах Калининградской области</a:t>
            </a:r>
            <a:endParaRPr lang="ru-RU" sz="2400" b="1" i="1" dirty="0"/>
          </a:p>
        </p:txBody>
      </p:sp>
      <p:sp>
        <p:nvSpPr>
          <p:cNvPr id="5" name="Sev01"/>
          <p:cNvSpPr>
            <a:spLocks noChangeAspect="1"/>
          </p:cNvSpPr>
          <p:nvPr/>
        </p:nvSpPr>
        <p:spPr>
          <a:xfrm>
            <a:off x="1475656" y="1600137"/>
            <a:ext cx="1230157" cy="1180791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" name="Sev01"/>
          <p:cNvSpPr>
            <a:spLocks noChangeAspect="1"/>
          </p:cNvSpPr>
          <p:nvPr/>
        </p:nvSpPr>
        <p:spPr>
          <a:xfrm>
            <a:off x="1403648" y="3220941"/>
            <a:ext cx="955825" cy="928139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59472" y="4789601"/>
            <a:ext cx="59987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Сейчас осуществляются работы по установлению границ тер. зон в 3 муниципалитетах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74414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 animBg="1"/>
      <p:bldP spid="3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1000dosok.ru/s/11-07-832396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" t="3456" r="1681" b="4851"/>
          <a:stretch/>
        </p:blipFill>
        <p:spPr bwMode="auto">
          <a:xfrm>
            <a:off x="285549" y="2852936"/>
            <a:ext cx="5942635" cy="348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1663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Качество</a:t>
            </a:r>
            <a:endParaRPr lang="ru-RU" sz="28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ru-RU" sz="28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2474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/>
              <a:t>отсутствуют квалификационные требования к исполнителям землеустроительных работ, </a:t>
            </a:r>
            <a:endParaRPr lang="ru-RU" sz="2400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b="1" dirty="0" smtClean="0"/>
              <a:t>не </a:t>
            </a:r>
            <a:r>
              <a:rPr lang="ru-RU" sz="2400" b="1" dirty="0"/>
              <a:t>предусмотрены </a:t>
            </a:r>
            <a:r>
              <a:rPr lang="ru-RU" sz="2400" b="1" dirty="0" smtClean="0"/>
              <a:t>санкции </a:t>
            </a:r>
            <a:r>
              <a:rPr lang="ru-RU" sz="2400" b="1" dirty="0"/>
              <a:t>за некачественно </a:t>
            </a:r>
            <a:r>
              <a:rPr lang="ru-RU" sz="2400" b="1" dirty="0" smtClean="0"/>
              <a:t>подготовленные документы </a:t>
            </a:r>
            <a:r>
              <a:rPr lang="ru-RU" sz="2400" b="1" dirty="0"/>
              <a:t>или внесенные в документы недостоверные сведения</a:t>
            </a:r>
          </a:p>
        </p:txBody>
      </p:sp>
    </p:spTree>
    <p:extLst>
      <p:ext uri="{BB962C8B-B14F-4D97-AF65-F5344CB8AC3E}">
        <p14:creationId xmlns:p14="http://schemas.microsoft.com/office/powerpoint/2010/main" val="167112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итоги деятельност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итоги деятельности</Template>
  <TotalTime>10756</TotalTime>
  <Words>454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итоги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Начальник юридического отдела  Н.В. Петрухина</dc:title>
  <dc:creator>Ерофеева АВ</dc:creator>
  <cp:lastModifiedBy>Оператор</cp:lastModifiedBy>
  <cp:revision>685</cp:revision>
  <cp:lastPrinted>2016-09-07T09:51:25Z</cp:lastPrinted>
  <dcterms:created xsi:type="dcterms:W3CDTF">2015-02-13T09:39:21Z</dcterms:created>
  <dcterms:modified xsi:type="dcterms:W3CDTF">2017-07-21T12:07:22Z</dcterms:modified>
</cp:coreProperties>
</file>